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258" r:id="rId5"/>
    <p:sldId id="479" r:id="rId6"/>
    <p:sldId id="435" r:id="rId7"/>
    <p:sldId id="480" r:id="rId9"/>
    <p:sldId id="481" r:id="rId10"/>
    <p:sldId id="482" r:id="rId11"/>
    <p:sldId id="503" r:id="rId12"/>
    <p:sldId id="483" r:id="rId13"/>
    <p:sldId id="484" r:id="rId14"/>
    <p:sldId id="485" r:id="rId15"/>
    <p:sldId id="504" r:id="rId16"/>
    <p:sldId id="509" r:id="rId17"/>
    <p:sldId id="505" r:id="rId18"/>
    <p:sldId id="510" r:id="rId19"/>
    <p:sldId id="511" r:id="rId20"/>
    <p:sldId id="512" r:id="rId21"/>
    <p:sldId id="423" r:id="rId22"/>
    <p:sldId id="513" r:id="rId23"/>
    <p:sldId id="514" r:id="rId24"/>
    <p:sldId id="515" r:id="rId25"/>
    <p:sldId id="492" r:id="rId26"/>
    <p:sldId id="493" r:id="rId27"/>
    <p:sldId id="516" r:id="rId28"/>
    <p:sldId id="517" r:id="rId29"/>
    <p:sldId id="518" r:id="rId30"/>
    <p:sldId id="459" r:id="rId31"/>
    <p:sldId id="460" r:id="rId32"/>
    <p:sldId id="461" r:id="rId33"/>
    <p:sldId id="519" r:id="rId34"/>
    <p:sldId id="521" r:id="rId35"/>
    <p:sldId id="283" r:id="rId36"/>
    <p:sldId id="522" r:id="rId37"/>
    <p:sldId id="523" r:id="rId38"/>
    <p:sldId id="520" r:id="rId39"/>
    <p:sldId id="524" r:id="rId40"/>
    <p:sldId id="525" r:id="rId41"/>
    <p:sldId id="526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标题" id="{85BD042B-5D68-4A58-B911-029A17E781F4}">
          <p14:sldIdLst>
            <p14:sldId id="256"/>
          </p14:sldIdLst>
        </p14:section>
        <p14:section name="第六章" id="{C817D33B-A07B-47CA-8268-6A754FA95499}">
          <p14:sldIdLst>
            <p14:sldId id="258"/>
            <p14:sldId id="479"/>
            <p14:sldId id="435"/>
            <p14:sldId id="481"/>
            <p14:sldId id="482"/>
            <p14:sldId id="483"/>
            <p14:sldId id="484"/>
            <p14:sldId id="509"/>
            <p14:sldId id="505"/>
            <p14:sldId id="257"/>
            <p14:sldId id="480"/>
            <p14:sldId id="503"/>
            <p14:sldId id="485"/>
            <p14:sldId id="504"/>
          </p14:sldIdLst>
        </p14:section>
        <p14:section name="第七章" id="{290024E5-CB82-4BD1-A53D-2A66459335F7}">
          <p14:sldIdLst>
            <p14:sldId id="510"/>
            <p14:sldId id="511"/>
            <p14:sldId id="512"/>
            <p14:sldId id="423"/>
            <p14:sldId id="513"/>
            <p14:sldId id="514"/>
            <p14:sldId id="515"/>
            <p14:sldId id="492"/>
            <p14:sldId id="493"/>
            <p14:sldId id="516"/>
          </p14:sldIdLst>
        </p14:section>
        <p14:section name="第八章" id="{C9090ABF-6A3C-4F6E-9356-E0721B61DA11}">
          <p14:sldIdLst>
            <p14:sldId id="517"/>
            <p14:sldId id="518"/>
            <p14:sldId id="459"/>
            <p14:sldId id="460"/>
            <p14:sldId id="461"/>
            <p14:sldId id="519"/>
            <p14:sldId id="521"/>
            <p14:sldId id="283"/>
            <p14:sldId id="522"/>
            <p14:sldId id="523"/>
            <p14:sldId id="520"/>
            <p14:sldId id="524"/>
          </p14:sldIdLst>
        </p14:section>
        <p14:section name="注意事项" id="{B57BA41F-AEFC-447E-A64C-3F3F335CA542}">
          <p14:sldIdLst>
            <p14:sldId id="525"/>
            <p14:sldId id="52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6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90E2E-39F3-4701-9BAA-5D99BACCDA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6D60A-3AD6-4BD6-AA1C-50D045EE3A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 i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7105">
              <a:defRPr i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7105">
              <a:defRPr 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7105">
              <a:defRPr 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7105">
              <a:defRPr 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1C3B4AE4-4C67-404B-A3A9-6ABD8C60EB09}" type="slidenum">
              <a:rPr lang="en-US" altLang="zh-CN" i="0" smtClean="0">
                <a:latin typeface="Times New Roman" panose="02020603050405020304" pitchFamily="18" charset="0"/>
              </a:rPr>
            </a:fld>
            <a:endParaRPr lang="en-US" altLang="zh-CN" i="0">
              <a:latin typeface="Times New Roman" panose="02020603050405020304" pitchFamily="18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51B6E34C-53AE-4BC5-954C-7AB7D5A379C2}" type="slidenum">
              <a:rPr lang="en-US" altLang="zh-CN" smtClean="0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F8A7AB34-1C9F-46CA-843D-DAA34D318993}" type="slidenum">
              <a:rPr lang="en-US" altLang="zh-CN" smtClean="0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710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710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710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710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5D5319E-0B98-47AD-9726-3776141F8053}" type="slidenum">
              <a:rPr lang="en-US" altLang="zh-CN" sz="1300" smtClean="0"/>
            </a:fld>
            <a:endParaRPr lang="en-US" altLang="zh-CN" sz="13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D142-11F9-482F-9EC4-518059F968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0027-C19E-438D-BB99-67A02B8BA5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D142-11F9-482F-9EC4-518059F968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0027-C19E-438D-BB99-67A02B8BA5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D142-11F9-482F-9EC4-518059F968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0027-C19E-438D-BB99-67A02B8BA5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D142-11F9-482F-9EC4-518059F968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0027-C19E-438D-BB99-67A02B8BA5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D142-11F9-482F-9EC4-518059F968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0027-C19E-438D-BB99-67A02B8BA5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D142-11F9-482F-9EC4-518059F968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0027-C19E-438D-BB99-67A02B8BA5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D142-11F9-482F-9EC4-518059F968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0027-C19E-438D-BB99-67A02B8BA5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D142-11F9-482F-9EC4-518059F968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0027-C19E-438D-BB99-67A02B8BA5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D142-11F9-482F-9EC4-518059F968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0027-C19E-438D-BB99-67A02B8BA5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D142-11F9-482F-9EC4-518059F968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0027-C19E-438D-BB99-67A02B8BA5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D142-11F9-482F-9EC4-518059F968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70027-C19E-438D-BB99-67A02B8BA5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2D142-11F9-482F-9EC4-518059F968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70027-C19E-438D-BB99-67A02B8BA5D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Relationship Id="rId3" Type="http://schemas.openxmlformats.org/officeDocument/2006/relationships/oleObject" Target="../embeddings/oleObject2.bin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21</a:t>
            </a:r>
            <a:r>
              <a:rPr lang="zh-CN" altLang="en-US" dirty="0"/>
              <a:t>秋计算机网络习题课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360894" y="4079875"/>
            <a:ext cx="9144000" cy="1655762"/>
          </a:xfrm>
        </p:spPr>
        <p:txBody>
          <a:bodyPr/>
          <a:lstStyle/>
          <a:p>
            <a:r>
              <a:rPr lang="en-US" altLang="zh-CN" dirty="0"/>
              <a:t>TA </a:t>
            </a:r>
            <a:r>
              <a:rPr lang="zh-CN" altLang="en-US" dirty="0"/>
              <a:t>王澍民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P23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22167"/>
            <a:ext cx="10971732" cy="1056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62" y="2430983"/>
            <a:ext cx="5732585" cy="39153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7538" y="331937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1100Mbps</a:t>
            </a:r>
            <a:r>
              <a:rPr lang="zh-CN" altLang="en-US" dirty="0"/>
              <a:t>。因为题⽬假设所有链路都是 </a:t>
            </a:r>
            <a:r>
              <a:rPr lang="en-US" altLang="zh-CN" dirty="0"/>
              <a:t>100Mbps </a:t>
            </a:r>
            <a:r>
              <a:rPr lang="zh-CN" altLang="en-US" dirty="0"/>
              <a:t>并且任意两个端系统都可以发送数据，所以在本地 </a:t>
            </a:r>
            <a:r>
              <a:rPr lang="en-US" altLang="zh-CN" dirty="0"/>
              <a:t>9 </a:t>
            </a:r>
            <a:r>
              <a:rPr lang="zh-CN" altLang="en-US" dirty="0"/>
              <a:t>台主机和 </a:t>
            </a:r>
            <a:r>
              <a:rPr lang="en-US" altLang="zh-CN" dirty="0"/>
              <a:t>2</a:t>
            </a:r>
            <a:endParaRPr lang="en-US" altLang="zh-CN" dirty="0"/>
          </a:p>
          <a:p>
            <a:r>
              <a:rPr lang="zh-CN" altLang="en-US" dirty="0"/>
              <a:t>台服务器共 </a:t>
            </a:r>
            <a:r>
              <a:rPr lang="en-US" altLang="zh-CN" dirty="0"/>
              <a:t>11 </a:t>
            </a:r>
            <a:r>
              <a:rPr lang="zh-CN" altLang="en-US" dirty="0"/>
              <a:t>条链路全部满速状态下，总聚合吞吐量可以达到 </a:t>
            </a:r>
            <a:r>
              <a:rPr lang="en-US" altLang="zh-CN" dirty="0"/>
              <a:t>1100Mbps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P24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825" y="1690688"/>
            <a:ext cx="11059990" cy="740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62" y="2430983"/>
            <a:ext cx="5732585" cy="39153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4431" y="317316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500Mbps</a:t>
            </a:r>
            <a:r>
              <a:rPr lang="zh-CN" altLang="en-US" dirty="0"/>
              <a:t>。因为题⽬假设把链接部⻔的交换机改成集线器，这时候各部⻔的电脑就处在⼀个冲突域之中（集线器将 收到的数据以⼴播形式发送，不能同时传输多台设备的数据）只能共享⼀条 </a:t>
            </a:r>
            <a:r>
              <a:rPr lang="en-US" altLang="zh-CN" dirty="0"/>
              <a:t>100 Mbps </a:t>
            </a:r>
            <a:r>
              <a:rPr lang="zh-CN" altLang="en-US" dirty="0"/>
              <a:t>的带宽，所以任意时刻总共只能有 </a:t>
            </a:r>
            <a:r>
              <a:rPr lang="en-US" altLang="zh-CN" dirty="0"/>
              <a:t>3 </a:t>
            </a:r>
            <a:r>
              <a:rPr lang="zh-CN" altLang="en-US" dirty="0"/>
              <a:t>个部⻔和 </a:t>
            </a:r>
            <a:r>
              <a:rPr lang="en-US" altLang="zh-CN" dirty="0"/>
              <a:t>2 </a:t>
            </a:r>
            <a:r>
              <a:rPr lang="zh-CN" altLang="en-US" dirty="0"/>
              <a:t>台服务 器共 </a:t>
            </a:r>
            <a:r>
              <a:rPr lang="en-US" altLang="zh-CN" dirty="0"/>
              <a:t>5 </a:t>
            </a:r>
            <a:r>
              <a:rPr lang="zh-CN" altLang="en-US" dirty="0"/>
              <a:t>条链路可以满速运⾏，总聚合吞吐量 </a:t>
            </a:r>
            <a:r>
              <a:rPr lang="en-US" altLang="zh-CN" dirty="0"/>
              <a:t>500Mbps .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P25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01690"/>
            <a:ext cx="10990385" cy="775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77560"/>
            <a:ext cx="5732585" cy="39153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7200" y="33172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100Mbps</a:t>
            </a:r>
            <a:r>
              <a:rPr lang="zh-CN" altLang="en-US" dirty="0"/>
              <a:t>。所有 </a:t>
            </a:r>
            <a:r>
              <a:rPr lang="en-US" altLang="zh-CN" dirty="0"/>
              <a:t>11 </a:t>
            </a:r>
            <a:r>
              <a:rPr lang="zh-CN" altLang="en-US" dirty="0"/>
              <a:t>台端系统全部包含在⼀个冲突域中，任意时刻都只能有⼀台设备跑满 </a:t>
            </a:r>
            <a:r>
              <a:rPr lang="en-US" altLang="zh-CN" dirty="0"/>
              <a:t>100Mbps </a:t>
            </a:r>
            <a:r>
              <a:rPr lang="zh-CN" altLang="en-US" dirty="0"/>
              <a:t>的带宽，所以总 聚合吞吐量就是 </a:t>
            </a:r>
            <a:r>
              <a:rPr lang="en-US" altLang="zh-CN" dirty="0"/>
              <a:t>100Mbps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P26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0688"/>
            <a:ext cx="11039806" cy="17383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0"/>
            <a:ext cx="7772400" cy="1233488"/>
          </a:xfrm>
        </p:spPr>
        <p:txBody>
          <a:bodyPr/>
          <a:lstStyle/>
          <a:p>
            <a:r>
              <a:rPr lang="zh-CN" altLang="en-US">
                <a:ea typeface="楷体_GB2312" pitchFamily="49" charset="-122"/>
              </a:rPr>
              <a:t>交换机收到帧</a:t>
            </a:r>
            <a:r>
              <a:rPr lang="zh-CN" altLang="en-US">
                <a:latin typeface="宋体" panose="02010600030101010101" pitchFamily="2" charset="-122"/>
                <a:ea typeface="楷体_GB2312" pitchFamily="49" charset="-122"/>
              </a:rPr>
              <a:t>的处理过程</a:t>
            </a:r>
            <a:endParaRPr lang="zh-CN" altLang="en-US">
              <a:latin typeface="宋体" panose="02010600030101010101" pitchFamily="2" charset="-122"/>
              <a:ea typeface="楷体_GB2312" pitchFamily="49" charset="-122"/>
            </a:endParaRP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22463" y="1219201"/>
            <a:ext cx="8280400" cy="510857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sz="3200">
                <a:latin typeface="Times New Roman" panose="02020603050405020304" pitchFamily="18" charset="0"/>
                <a:ea typeface="楷体_GB2312" pitchFamily="49" charset="-122"/>
              </a:rPr>
              <a:t>用帧的目的地址查找转发表（</a:t>
            </a:r>
            <a:r>
              <a:rPr lang="zh-CN" altLang="en-US" sz="32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转发决策</a:t>
            </a:r>
            <a:r>
              <a:rPr lang="zh-CN" altLang="en-US" sz="3200">
                <a:latin typeface="Times New Roman" panose="02020603050405020304" pitchFamily="18" charset="0"/>
                <a:ea typeface="楷体_GB2312" pitchFamily="49" charset="-122"/>
              </a:rPr>
              <a:t>）：</a:t>
            </a:r>
            <a:endParaRPr lang="zh-CN" altLang="en-US" sz="3200">
              <a:latin typeface="Times New Roman" panose="02020603050405020304" pitchFamily="18" charset="0"/>
              <a:ea typeface="楷体_GB2312" pitchFamily="49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若目的地址所在端口 </a:t>
            </a:r>
            <a:r>
              <a:rPr lang="en-US" altLang="zh-CN" sz="2800">
                <a:latin typeface="Times New Roman" panose="02020603050405020304" pitchFamily="18" charset="0"/>
                <a:ea typeface="楷体_GB2312" pitchFamily="49" charset="-122"/>
              </a:rPr>
              <a:t>= </a:t>
            </a: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帧的进入端口，丢弃帧</a:t>
            </a:r>
            <a:endParaRPr lang="zh-CN" altLang="en-US" sz="2800">
              <a:latin typeface="Times New Roman" panose="02020603050405020304" pitchFamily="18" charset="0"/>
              <a:ea typeface="楷体_GB2312" pitchFamily="49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若目的地址所在端口 ≠ 帧的进入端口，转发帧</a:t>
            </a:r>
            <a:endParaRPr lang="zh-CN" altLang="en-US" sz="2800">
              <a:latin typeface="Times New Roman" panose="02020603050405020304" pitchFamily="18" charset="0"/>
              <a:ea typeface="楷体_GB2312" pitchFamily="49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若目的地址不在转发表中，扩散帧</a:t>
            </a:r>
            <a:endParaRPr lang="en-US" altLang="zh-CN" sz="2800">
              <a:latin typeface="Times New Roman" panose="02020603050405020304" pitchFamily="18" charset="0"/>
              <a:ea typeface="楷体_GB2312" pitchFamily="49" charset="-122"/>
            </a:endParaRPr>
          </a:p>
          <a:p>
            <a:pPr lvl="1">
              <a:lnSpc>
                <a:spcPct val="110000"/>
              </a:lnSpc>
            </a:pPr>
            <a:endParaRPr lang="zh-CN" altLang="en-US" sz="120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200">
                <a:latin typeface="Times New Roman" panose="02020603050405020304" pitchFamily="18" charset="0"/>
                <a:ea typeface="楷体_GB2312" pitchFamily="49" charset="-122"/>
              </a:rPr>
              <a:t>用帧的源地址查找转发表（</a:t>
            </a:r>
            <a:r>
              <a:rPr lang="zh-CN" altLang="en-US" sz="32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更新转发表</a:t>
            </a:r>
            <a:r>
              <a:rPr lang="zh-CN" altLang="en-US" sz="3200">
                <a:latin typeface="Times New Roman" panose="02020603050405020304" pitchFamily="18" charset="0"/>
                <a:ea typeface="楷体_GB2312" pitchFamily="49" charset="-122"/>
              </a:rPr>
              <a:t>）：</a:t>
            </a:r>
            <a:endParaRPr lang="zh-CN" altLang="en-US" sz="3200">
              <a:latin typeface="Times New Roman" panose="02020603050405020304" pitchFamily="18" charset="0"/>
              <a:ea typeface="楷体_GB2312" pitchFamily="49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若找到地址，更新相应表项</a:t>
            </a:r>
            <a:endParaRPr lang="zh-CN" altLang="en-US" sz="2800">
              <a:latin typeface="Times New Roman" panose="02020603050405020304" pitchFamily="18" charset="0"/>
              <a:ea typeface="楷体_GB2312" pitchFamily="49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若没有找到该地址，添加源地址和进入端口到转发表，设置表项的生存期为最大值</a:t>
            </a:r>
            <a:endParaRPr lang="zh-CN" altLang="en-US" sz="280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P26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9162" y="1447799"/>
            <a:ext cx="11257325" cy="43082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第七章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R7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80783"/>
            <a:ext cx="9449074" cy="59970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6: Wireless and Mobile Networks</a:t>
            </a:r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6-</a:t>
            </a:r>
            <a:fld id="{BF0A73F8-2273-4C44-9990-10BA25711C12}" type="slidenum">
              <a:rPr lang="en-US" altLang="zh-CN" sz="140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无线链路的特性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1" y="1597025"/>
            <a:ext cx="7885113" cy="5016500"/>
          </a:xfrm>
        </p:spPr>
        <p:txBody>
          <a:bodyPr/>
          <a:lstStyle/>
          <a:p>
            <a:pPr>
              <a:lnSpc>
                <a:spcPts val="3300"/>
              </a:lnSpc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信号衰减:</a:t>
            </a:r>
            <a:r>
              <a:rPr lang="en-US" altLang="zh-CN">
                <a:ea typeface="宋体" panose="02010600030101010101" pitchFamily="2" charset="-122"/>
              </a:rPr>
              <a:t> 信号在传播过程中能量逐渐减少（路径损耗）</a:t>
            </a:r>
            <a:endParaRPr lang="en-US" altLang="zh-CN">
              <a:ea typeface="宋体" panose="02010600030101010101" pitchFamily="2" charset="-122"/>
            </a:endParaRPr>
          </a:p>
          <a:p>
            <a:pPr>
              <a:lnSpc>
                <a:spcPts val="3300"/>
              </a:lnSpc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干扰:</a:t>
            </a:r>
            <a:r>
              <a:rPr lang="en-US" altLang="zh-CN">
                <a:ea typeface="宋体" panose="02010600030101010101" pitchFamily="2" charset="-122"/>
              </a:rPr>
              <a:t> 受到其它信号源的干扰</a:t>
            </a:r>
            <a:endParaRPr lang="en-US" altLang="zh-CN">
              <a:ea typeface="宋体" panose="02010600030101010101" pitchFamily="2" charset="-122"/>
            </a:endParaRPr>
          </a:p>
          <a:p>
            <a:pPr>
              <a:lnSpc>
                <a:spcPts val="3300"/>
              </a:lnSpc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多径传播:</a:t>
            </a:r>
            <a:r>
              <a:rPr lang="en-US" altLang="zh-CN">
                <a:ea typeface="宋体" panose="02010600030101010101" pitchFamily="2" charset="-122"/>
              </a:rPr>
              <a:t> 由于地面或物体的反射作用，信号沿多条不同长度的路径到达接收端</a:t>
            </a:r>
            <a:endParaRPr lang="en-US" altLang="zh-CN">
              <a:ea typeface="宋体" panose="02010600030101010101" pitchFamily="2" charset="-122"/>
            </a:endParaRPr>
          </a:p>
          <a:p>
            <a:pPr>
              <a:lnSpc>
                <a:spcPts val="3300"/>
              </a:lnSpc>
              <a:buNone/>
            </a:pPr>
            <a:endParaRPr lang="en-US" altLang="zh-CN" sz="1200">
              <a:ea typeface="宋体" panose="02010600030101010101" pitchFamily="2" charset="-122"/>
            </a:endParaRPr>
          </a:p>
          <a:p>
            <a:pPr>
              <a:lnSpc>
                <a:spcPts val="3300"/>
              </a:lnSpc>
            </a:pPr>
            <a:r>
              <a:rPr lang="zh-CN" altLang="en-US">
                <a:ea typeface="宋体" panose="02010600030101010101" pitchFamily="2" charset="-122"/>
              </a:rPr>
              <a:t>以上特性导致无线链路的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传输距离受限</a:t>
            </a:r>
            <a:r>
              <a:rPr lang="zh-CN" altLang="en-US">
                <a:ea typeface="宋体" panose="02010600030101010101" pitchFamily="2" charset="-122"/>
              </a:rPr>
              <a:t>、误码率很高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6: Wireless and Mobile Networks</a:t>
            </a:r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69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6-</a:t>
            </a:r>
            <a:fld id="{B43D3DF7-6481-4667-9145-AE637A8FE1BB}" type="slidenum">
              <a:rPr lang="en-US" altLang="zh-CN" sz="140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2005013" y="1"/>
            <a:ext cx="7772400" cy="88582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无线网络的特性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9701" name="Rectangle 32"/>
          <p:cNvSpPr>
            <a:spLocks noChangeArrowheads="1"/>
          </p:cNvSpPr>
          <p:nvPr/>
        </p:nvSpPr>
        <p:spPr bwMode="auto">
          <a:xfrm>
            <a:off x="6067425" y="4318001"/>
            <a:ext cx="4241800" cy="205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altLang="zh-CN" sz="2200">
                <a:solidFill>
                  <a:srgbClr val="FF0000"/>
                </a:solidFill>
                <a:ea typeface="宋体" panose="02010600030101010101" pitchFamily="2" charset="-122"/>
              </a:rPr>
              <a:t>(b) </a:t>
            </a:r>
            <a:r>
              <a:rPr lang="zh-CN" altLang="en-US" sz="2200">
                <a:solidFill>
                  <a:srgbClr val="FF0000"/>
                </a:solidFill>
                <a:ea typeface="宋体" panose="02010600030101010101" pitchFamily="2" charset="-122"/>
              </a:rPr>
              <a:t>暴露节点问题</a:t>
            </a:r>
            <a:r>
              <a:rPr lang="en-US" altLang="zh-CN" sz="2200">
                <a:solidFill>
                  <a:srgbClr val="FF0000"/>
                </a:solidFill>
                <a:ea typeface="宋体" panose="02010600030101010101" pitchFamily="2" charset="-122"/>
              </a:rPr>
              <a:t>：</a:t>
            </a:r>
            <a:endParaRPr lang="en-US" altLang="zh-CN" sz="220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200">
                <a:ea typeface="宋体" panose="02010600030101010101" pitchFamily="2" charset="-122"/>
              </a:rPr>
              <a:t>B准备向C发送</a:t>
            </a:r>
            <a:endParaRPr lang="en-US" altLang="zh-CN" sz="220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200">
                <a:ea typeface="宋体" panose="02010600030101010101" pitchFamily="2" charset="-122"/>
              </a:rPr>
              <a:t>B监听到</a:t>
            </a:r>
            <a:r>
              <a:rPr lang="zh-CN" altLang="en-US" sz="2200">
                <a:ea typeface="宋体" panose="02010600030101010101" pitchFamily="2" charset="-122"/>
              </a:rPr>
              <a:t>信道忙（</a:t>
            </a:r>
            <a:r>
              <a:rPr lang="en-US" altLang="zh-CN" sz="2200">
                <a:ea typeface="宋体" panose="02010600030101010101" pitchFamily="2" charset="-122"/>
              </a:rPr>
              <a:t>A在发送）</a:t>
            </a:r>
            <a:endParaRPr lang="en-US" altLang="zh-CN" sz="220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200">
                <a:ea typeface="宋体" panose="02010600030101010101" pitchFamily="2" charset="-122"/>
              </a:rPr>
              <a:t>B不发送，</a:t>
            </a:r>
            <a:r>
              <a:rPr lang="zh-CN" altLang="en-US" sz="2200">
                <a:ea typeface="宋体" panose="02010600030101010101" pitchFamily="2" charset="-122"/>
              </a:rPr>
              <a:t>但</a:t>
            </a:r>
            <a:r>
              <a:rPr lang="en-US" altLang="zh-CN" sz="2200">
                <a:ea typeface="宋体" panose="02010600030101010101" pitchFamily="2" charset="-122"/>
              </a:rPr>
              <a:t>其实B可以发送（A和B的信号不会在C冲突）</a:t>
            </a:r>
            <a:endParaRPr lang="en-US" altLang="zh-CN" sz="2000">
              <a:ea typeface="宋体" panose="02010600030101010101" pitchFamily="2" charset="-122"/>
            </a:endParaRPr>
          </a:p>
        </p:txBody>
      </p:sp>
      <p:sp>
        <p:nvSpPr>
          <p:cNvPr id="29702" name="Rectangle 70"/>
          <p:cNvSpPr>
            <a:spLocks noChangeArrowheads="1"/>
          </p:cNvSpPr>
          <p:nvPr/>
        </p:nvSpPr>
        <p:spPr bwMode="auto">
          <a:xfrm>
            <a:off x="2063750" y="4344988"/>
            <a:ext cx="3727450" cy="170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altLang="zh-CN" sz="2200">
                <a:solidFill>
                  <a:srgbClr val="FF0000"/>
                </a:solidFill>
                <a:ea typeface="宋体" panose="02010600030101010101" pitchFamily="2" charset="-122"/>
              </a:rPr>
              <a:t>(a) </a:t>
            </a:r>
            <a:r>
              <a:rPr lang="zh-CN" altLang="en-US" sz="2200">
                <a:solidFill>
                  <a:srgbClr val="FF0000"/>
                </a:solidFill>
                <a:ea typeface="宋体" panose="02010600030101010101" pitchFamily="2" charset="-122"/>
              </a:rPr>
              <a:t>隐藏节点问题</a:t>
            </a:r>
            <a:r>
              <a:rPr lang="en-US" altLang="zh-CN" sz="2200">
                <a:solidFill>
                  <a:srgbClr val="FF0000"/>
                </a:solidFill>
                <a:ea typeface="宋体" panose="02010600030101010101" pitchFamily="2" charset="-122"/>
              </a:rPr>
              <a:t>:</a:t>
            </a:r>
            <a:endParaRPr lang="en-US" altLang="zh-CN" sz="220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200">
                <a:ea typeface="宋体" panose="02010600030101010101" pitchFamily="2" charset="-122"/>
              </a:rPr>
              <a:t>C正在向B发送</a:t>
            </a:r>
            <a:endParaRPr lang="en-US" altLang="zh-CN" sz="220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200">
                <a:ea typeface="宋体" panose="02010600030101010101" pitchFamily="2" charset="-122"/>
              </a:rPr>
              <a:t>A监听到信道空闲，A向B发送</a:t>
            </a:r>
            <a:endParaRPr lang="en-US" altLang="zh-CN" sz="220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200">
                <a:ea typeface="宋体" panose="02010600030101010101" pitchFamily="2" charset="-122"/>
              </a:rPr>
              <a:t>A和C的信号在B冲突</a:t>
            </a:r>
            <a:endParaRPr lang="en-US" altLang="zh-CN" sz="2200">
              <a:ea typeface="宋体" panose="02010600030101010101" pitchFamily="2" charset="-122"/>
            </a:endParaRPr>
          </a:p>
        </p:txBody>
      </p:sp>
      <p:pic>
        <p:nvPicPr>
          <p:cNvPr id="29703" name="Picture 4" descr="4-2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6" y="920751"/>
            <a:ext cx="7642225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第六章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1825" y="185738"/>
            <a:ext cx="8286750" cy="1250950"/>
          </a:xfrm>
        </p:spPr>
        <p:txBody>
          <a:bodyPr>
            <a:normAutofit fontScale="90000"/>
          </a:bodyPr>
          <a:lstStyle/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CSMA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楷体_GB2312"/>
              </a:rPr>
              <a:t>多跳无线网络中作用受限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楷体_GB2312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4" y="1481138"/>
            <a:ext cx="8435975" cy="4576762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dirty="0">
                <a:solidFill>
                  <a:schemeClr val="accent6"/>
                </a:solidFill>
                <a:ea typeface="宋体" panose="02010600030101010101" pitchFamily="2" charset="-122"/>
              </a:rPr>
              <a:t>通过载波侦听，发送节点只能知道其周围是否有节点在发送；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但真正影响此次通信的是接收节点周围是否有节点在发送</a:t>
            </a:r>
            <a:endParaRPr lang="zh-CN" altLang="en-US" dirty="0"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defRPr/>
            </a:pPr>
            <a:r>
              <a:rPr lang="zh-CN" altLang="en-US" dirty="0">
                <a:ea typeface="宋体" panose="02010600030101010101" pitchFamily="2" charset="-122"/>
              </a:rPr>
              <a:t>隐藏节点：不在发送节点的通信范围内、但在接收节点通信范围内的活跃节点（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发送节点听不到，但影响接收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zh-CN" altLang="en-US" dirty="0"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defRPr/>
            </a:pPr>
            <a:r>
              <a:rPr lang="zh-CN" altLang="en-US" dirty="0">
                <a:ea typeface="宋体" panose="02010600030101010101" pitchFamily="2" charset="-122"/>
              </a:rPr>
              <a:t>暴露节点：在发送节点的通信范围内、但不在接收节点通信范围内的活跃节点（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发送节点能听到，但不影响接收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en-US" altLang="zh-CN" dirty="0">
                <a:ea typeface="宋体" panose="02010600030101010101" pitchFamily="2" charset="-122"/>
              </a:rPr>
              <a:t>——</a:t>
            </a:r>
            <a:r>
              <a:rPr lang="zh-CN" altLang="en-US" dirty="0">
                <a:ea typeface="宋体" panose="02010600030101010101" pitchFamily="2" charset="-122"/>
              </a:rPr>
              <a:t>使用</a:t>
            </a:r>
            <a:r>
              <a:rPr lang="en-US" altLang="zh-CN" dirty="0">
                <a:ea typeface="宋体" panose="02010600030101010101" pitchFamily="2" charset="-122"/>
              </a:rPr>
              <a:t>CSMA/CA</a:t>
            </a:r>
            <a:r>
              <a:rPr lang="zh-CN" altLang="en-US" dirty="0">
                <a:ea typeface="宋体" panose="02010600030101010101" pitchFamily="2" charset="-122"/>
              </a:rPr>
              <a:t>而非</a:t>
            </a:r>
            <a:r>
              <a:rPr lang="en-US" altLang="zh-CN" dirty="0">
                <a:ea typeface="宋体" panose="02010600030101010101" pitchFamily="2" charset="-122"/>
              </a:rPr>
              <a:t>CSMA/CD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R7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246249"/>
            <a:ext cx="10515600" cy="14099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因为有线以太网使用</a:t>
            </a:r>
            <a:r>
              <a:rPr lang="en-US" altLang="zh-CN" dirty="0"/>
              <a:t>CSMA/CD</a:t>
            </a:r>
            <a:r>
              <a:rPr lang="zh-CN" altLang="en-US" dirty="0"/>
              <a:t>进行碰撞检测，在发生碰撞时发送方知情。而</a:t>
            </a:r>
            <a:r>
              <a:rPr lang="en-US" altLang="zh-CN" dirty="0"/>
              <a:t>802.11</a:t>
            </a:r>
            <a:r>
              <a:rPr lang="zh-CN" altLang="en-US" dirty="0"/>
              <a:t>使用</a:t>
            </a:r>
            <a:r>
              <a:rPr lang="en-US" altLang="zh-CN" dirty="0"/>
              <a:t>CSMA/CA</a:t>
            </a:r>
            <a:r>
              <a:rPr lang="zh-CN" altLang="en-US" dirty="0"/>
              <a:t>进行 碰撞避免，在发生碰撞时发送方不知情，因此需要通过确认信号来判断。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8200" y="4459458"/>
            <a:ext cx="10415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要点：落实到直接关联的协议上、两方都要答到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80783"/>
            <a:ext cx="9449074" cy="5997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199" y="1731534"/>
            <a:ext cx="11187633" cy="7772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13" y="2419896"/>
            <a:ext cx="3359020" cy="42881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30400" y="228600"/>
            <a:ext cx="8197850" cy="800100"/>
          </a:xfrm>
        </p:spPr>
        <p:txBody>
          <a:bodyPr>
            <a:normAutofit fontScale="90000"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不使用信道预约机制的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CSMA/CA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17713" y="1116014"/>
            <a:ext cx="8185150" cy="5076825"/>
          </a:xfrm>
        </p:spPr>
        <p:txBody>
          <a:bodyPr/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当节点有帧要发送时，侦听信道：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Monotype Sorts"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）若一开始就侦听到信道空闲，等待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DIFS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时间后发送帧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Monotype Sorts"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）否则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，选取一个随机回退值，在侦听到信道空闲时递</a:t>
            </a:r>
            <a:endParaRPr lang="en-US" altLang="zh-CN" sz="24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Monotype Sorts"/>
              <a:buNone/>
            </a:pP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减该值；在此过程中若侦听到信道忙，冻结计数值</a:t>
            </a: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Monotype Sorts"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）当计数值减为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时，发送整个帧并等待确认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Monotype Sorts"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）若收到确认帧，表明帧发送成功，若还有新的帧要发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Monotype Sorts"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送，从第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步开始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CSMA/CA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；若未收到确认，重新进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Monotype Sorts"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入第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步中的回退阶段，并从一个更大的范围内选取随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Monotype Sorts"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机回退值 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可见，如果有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个节点等待发送，它们随机选取的回退值确定了它们的发送顺序</a:t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228601"/>
            <a:ext cx="7772400" cy="1304925"/>
          </a:xfrm>
        </p:spPr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CSMA/CA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CSMA/CD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的不同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1" y="1533525"/>
            <a:ext cx="7997825" cy="467518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CSMA/CA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CSMA/CD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最主要的不同：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CSMA/CD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在发送过程中检测冲突，不使用确认机制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CSMA/CA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在发送过程中不检测冲突，使用确认机制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endParaRPr lang="en-US" altLang="zh-CN" sz="10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由此带来的协议处理方面的不同：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CSMA/CD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中，节点侦听到信道空闲时立即发送（不怕冲突，冲突后立即停发，损失不大）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CSMA/CA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中，节点侦听到信道空闲后随机回退（冲突对无线网络损害很大，要尽量避免冲突）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7992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基于公平性的考虑。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如果允许一个站点在完成一次传输立即开始下一次传输，那么某些传输大量长数据的站点可能会长期占 有信道，导致其它站点无法开始传输，这是不公平的。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而要求其先进行随机回退可以避免一个站点长期占用信道，在其回退后的等待期间，其它站点可以获得 信道使用权。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要点：正反面都要答到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992" y="1302086"/>
            <a:ext cx="11187633" cy="7772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06" y="1990448"/>
            <a:ext cx="3359020" cy="42881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第八章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P8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024" y="1690688"/>
            <a:ext cx="11116005" cy="258823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RSA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算法：生成密钥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8989" y="1458914"/>
            <a:ext cx="8040687" cy="4700587"/>
          </a:xfr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选择两个大素数ｐ和ｑ（典型值为大于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32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3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3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(p-1)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(q-1)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选择一个与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 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互质的数，令其为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找到一个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 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使满足 </a:t>
            </a:r>
            <a:r>
              <a:rPr lang="en-US" altLang="zh-CN" sz="3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3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(mod z)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公开密钥为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(e, n)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私有密钥为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(d, n)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RSA</a:t>
            </a:r>
            <a:r>
              <a:rPr lang="zh-CN" altLang="en-US">
                <a:ea typeface="宋体" panose="02010600030101010101" pitchFamily="2" charset="-122"/>
              </a:rPr>
              <a:t>算法：加密和解密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1454150"/>
            <a:ext cx="7772400" cy="4794250"/>
          </a:xfrm>
        </p:spPr>
        <p:txBody>
          <a:bodyPr/>
          <a:lstStyle/>
          <a:p>
            <a:r>
              <a:rPr lang="zh-CN" altLang="en-US" sz="3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加密方法：</a:t>
            </a:r>
            <a:endParaRPr lang="zh-CN" altLang="en-US" sz="3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将明文看成是一个比特串，将其划分成一个个数据块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，且有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0≤M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＜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 </a:t>
            </a: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对每个数据块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，计算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800" baseline="30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 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(mod n)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即为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的密文</a:t>
            </a: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zh-CN" altLang="en-US" sz="1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解密方法：</a:t>
            </a:r>
            <a:endParaRPr lang="zh-CN" altLang="en-US" sz="3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对每个密文块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，计算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800" baseline="30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 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(mod n)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即为要求的明文</a:t>
            </a: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4102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考虑</a:t>
            </a:r>
            <a:r>
              <a:rPr lang="en-US" altLang="zh-CN" dirty="0"/>
              <a:t>5</a:t>
            </a:r>
            <a:r>
              <a:rPr lang="zh-CN" altLang="en-US" dirty="0"/>
              <a:t>比特生成多项式，</a:t>
            </a:r>
            <a:r>
              <a:rPr lang="en-US" altLang="zh-CN" dirty="0"/>
              <a:t>G=10011</a:t>
            </a:r>
            <a:r>
              <a:rPr lang="zh-CN" altLang="en-US" dirty="0"/>
              <a:t>，并假设</a:t>
            </a:r>
            <a:r>
              <a:rPr lang="en-US" altLang="zh-CN" dirty="0"/>
              <a:t>D</a:t>
            </a:r>
            <a:r>
              <a:rPr lang="zh-CN" altLang="en-US" dirty="0"/>
              <a:t>的值为</a:t>
            </a:r>
            <a:r>
              <a:rPr lang="en-US" altLang="zh-CN" dirty="0"/>
              <a:t>1010101010</a:t>
            </a:r>
            <a:r>
              <a:rPr lang="zh-CN" altLang="en-US" dirty="0"/>
              <a:t>。</a:t>
            </a:r>
            <a:r>
              <a:rPr lang="en-US" altLang="zh-CN" dirty="0"/>
              <a:t>R</a:t>
            </a:r>
            <a:r>
              <a:rPr lang="zh-CN" altLang="en-US" dirty="0"/>
              <a:t>的值是什么？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RSA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算法举例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401764"/>
            <a:ext cx="8178800" cy="4619625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密钥计算：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ts val="28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取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ts val="28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则有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33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ts val="28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没有公因子，可取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ts val="28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解方程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7×e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1(mod 20)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，得到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ts val="28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公钥为（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3, 33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），私钥为（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7, 33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加密：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ts val="28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若明文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，则密文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(mod n)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(mod 33)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解密：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ts val="28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(mod n)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</a:t>
            </a:r>
            <a:r>
              <a:rPr lang="en-US" altLang="zh-CN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(mod 33)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，恢复出原文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P8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3687" y="1232021"/>
            <a:ext cx="6524625" cy="54959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P12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187" y="1690687"/>
            <a:ext cx="11259065" cy="7828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8" y="2473568"/>
            <a:ext cx="8477196" cy="438443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页脚占位符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8: Network Security</a:t>
            </a:r>
            <a:endParaRPr lang="en-US" altLang="zh-CN" sz="120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24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</a:rPr>
              <a:t>8-</a:t>
            </a:r>
            <a:fld id="{7C34D65A-0DA7-4AD3-88D3-705D62BAB04C}" type="slidenum">
              <a:rPr lang="en-US" altLang="zh-CN" sz="1200">
                <a:latin typeface="Arial" panose="020B0604020202020204" pitchFamily="34" charset="0"/>
              </a:rPr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6775" y="122239"/>
            <a:ext cx="7772400" cy="981075"/>
          </a:xfrm>
        </p:spPr>
        <p:txBody>
          <a:bodyPr/>
          <a:lstStyle/>
          <a:p>
            <a:r>
              <a:rPr lang="zh-CN" altLang="en-US" u="none">
                <a:ea typeface="宋体" panose="02010600030101010101" pitchFamily="2" charset="-122"/>
              </a:rPr>
              <a:t>网络中的通信安全</a:t>
            </a:r>
            <a:endParaRPr lang="en-US" altLang="zh-CN" u="none">
              <a:ea typeface="宋体" panose="02010600030101010101" pitchFamily="2" charset="-122"/>
            </a:endParaRP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19300" y="1257301"/>
            <a:ext cx="8280400" cy="4983163"/>
          </a:xfrm>
        </p:spPr>
        <p:txBody>
          <a:bodyPr/>
          <a:lstStyle/>
          <a:p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机密性: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报文内容</a:t>
            </a:r>
            <a:r>
              <a:rPr lang="zh-CN" altLang="en-US">
                <a:ea typeface="宋体" panose="02010600030101010101" pitchFamily="2" charset="-122"/>
              </a:rPr>
              <a:t>的机密性：仅发送方和希望的接收方能够理解报文的内容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通信活动的机密性：通信活动或其特征不被外界察觉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端点鉴别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：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发送</a:t>
            </a:r>
            <a:r>
              <a:rPr lang="zh-CN" altLang="en-US">
                <a:ea typeface="宋体" panose="02010600030101010101" pitchFamily="2" charset="-122"/>
              </a:rPr>
              <a:t>方</a:t>
            </a:r>
            <a:r>
              <a:rPr lang="en-US" altLang="zh-CN">
                <a:ea typeface="宋体" panose="02010600030101010101" pitchFamily="2" charset="-122"/>
              </a:rPr>
              <a:t>和接收</a:t>
            </a:r>
            <a:r>
              <a:rPr lang="zh-CN" altLang="en-US">
                <a:ea typeface="宋体" panose="02010600030101010101" pitchFamily="2" charset="-122"/>
              </a:rPr>
              <a:t>方都能够证实通信过程中涉及的另一方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报文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完整性: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报文</a:t>
            </a:r>
            <a:r>
              <a:rPr lang="zh-CN" altLang="en-US">
                <a:ea typeface="宋体" panose="02010600030101010101" pitchFamily="2" charset="-122"/>
              </a:rPr>
              <a:t>来自真实的来源，且</a:t>
            </a:r>
            <a:r>
              <a:rPr lang="en-US" altLang="zh-CN">
                <a:ea typeface="宋体" panose="02010600030101010101" pitchFamily="2" charset="-122"/>
              </a:rPr>
              <a:t>传输过程中未被修改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运行安全性：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网络系统正常运行，网络服务可用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10246" name="Picture 22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263" y="841375"/>
            <a:ext cx="4114800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加密算法</a:t>
            </a:r>
            <a:r>
              <a:rPr lang="en-US" altLang="zh-CN" dirty="0"/>
              <a:t>				</a:t>
            </a:r>
            <a:r>
              <a:rPr lang="zh-CN" altLang="en-US" dirty="0"/>
              <a:t> </a:t>
            </a:r>
            <a:r>
              <a:rPr lang="en-US" altLang="zh-CN" dirty="0"/>
              <a:t>–        </a:t>
            </a:r>
            <a:r>
              <a:rPr lang="zh-CN" altLang="en-US" dirty="0"/>
              <a:t>机密性、（报文完整性）</a:t>
            </a:r>
            <a:endParaRPr lang="en-US" altLang="zh-CN" dirty="0"/>
          </a:p>
          <a:p>
            <a:r>
              <a:rPr lang="zh-CN" altLang="en-US" dirty="0"/>
              <a:t>报文摘要</a:t>
            </a:r>
            <a:r>
              <a:rPr lang="en-US" altLang="zh-CN" dirty="0"/>
              <a:t>(</a:t>
            </a:r>
            <a:r>
              <a:rPr lang="zh-CN" altLang="en-US" dirty="0"/>
              <a:t>数字指纹）</a:t>
            </a:r>
            <a:r>
              <a:rPr lang="en-US" altLang="zh-CN" dirty="0"/>
              <a:t> 		 –        </a:t>
            </a:r>
            <a:r>
              <a:rPr lang="zh-CN" altLang="en-US" dirty="0"/>
              <a:t>报文完整性</a:t>
            </a:r>
            <a:endParaRPr lang="en-US" altLang="zh-CN" dirty="0"/>
          </a:p>
          <a:p>
            <a:r>
              <a:rPr lang="zh-CN" altLang="en-US" dirty="0"/>
              <a:t>数字签名</a:t>
            </a:r>
            <a:r>
              <a:rPr lang="en-US" altLang="zh-CN" dirty="0"/>
              <a:t>				 –	  </a:t>
            </a:r>
            <a:r>
              <a:rPr lang="zh-CN" altLang="en-US" dirty="0"/>
              <a:t>端点鉴别、（报文完整性）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P12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1515207"/>
            <a:ext cx="8991600" cy="4343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41392" y="1352134"/>
            <a:ext cx="938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完整性</a:t>
            </a:r>
            <a:endParaRPr lang="zh-CN" altLang="en-US" sz="1600" dirty="0"/>
          </a:p>
        </p:txBody>
      </p:sp>
      <p:cxnSp>
        <p:nvCxnSpPr>
          <p:cNvPr id="6" name="直接连接符 5"/>
          <p:cNvCxnSpPr>
            <a:endCxn id="3" idx="2"/>
          </p:cNvCxnSpPr>
          <p:nvPr/>
        </p:nvCxnSpPr>
        <p:spPr>
          <a:xfrm>
            <a:off x="5041392" y="1515207"/>
            <a:ext cx="469392" cy="175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" idx="2"/>
          </p:cNvCxnSpPr>
          <p:nvPr/>
        </p:nvCxnSpPr>
        <p:spPr>
          <a:xfrm flipH="1">
            <a:off x="5510784" y="1515207"/>
            <a:ext cx="304800" cy="175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如果传送的明文信息为 </a:t>
            </a:r>
            <a:r>
              <a:rPr lang="en-US" altLang="zh-CN" dirty="0"/>
              <a:t>m</a:t>
            </a:r>
            <a:r>
              <a:rPr lang="zh-CN" altLang="en-US" dirty="0"/>
              <a:t>，散列函数为 </a:t>
            </a:r>
            <a:r>
              <a:rPr lang="en-US" altLang="zh-CN" dirty="0"/>
              <a:t>H(.)</a:t>
            </a:r>
            <a:r>
              <a:rPr lang="zh-CN" altLang="en-US" dirty="0"/>
              <a:t>，发送方鉴别用</a:t>
            </a:r>
            <a:r>
              <a:rPr lang="en-US" altLang="zh-CN" dirty="0"/>
              <a:t>RSA</a:t>
            </a:r>
            <a:r>
              <a:rPr lang="zh-CN" altLang="en-US" dirty="0"/>
              <a:t>私钥为 </a:t>
            </a:r>
            <a:r>
              <a:rPr lang="en-US" altLang="zh-CN" dirty="0"/>
              <a:t>(</a:t>
            </a:r>
            <a:r>
              <a:rPr lang="en-US" altLang="zh-CN" dirty="0" err="1"/>
              <a:t>e,n</a:t>
            </a:r>
            <a:r>
              <a:rPr lang="en-US" altLang="zh-CN" dirty="0"/>
              <a:t>)</a:t>
            </a:r>
            <a:r>
              <a:rPr lang="zh-CN" altLang="en-US" dirty="0"/>
              <a:t>、公钥为</a:t>
            </a:r>
            <a:r>
              <a:rPr lang="en-US" altLang="zh-CN" dirty="0"/>
              <a:t>(</a:t>
            </a:r>
            <a:r>
              <a:rPr lang="en-US" altLang="zh-CN" dirty="0" err="1"/>
              <a:t>d,n</a:t>
            </a:r>
            <a:r>
              <a:rPr lang="en-US" altLang="zh-CN" dirty="0"/>
              <a:t>)</a:t>
            </a:r>
            <a:r>
              <a:rPr lang="zh-CN" altLang="en-US" dirty="0"/>
              <a:t> ，对称加密算法、解密算法、密钥分别为</a:t>
            </a:r>
            <a:r>
              <a:rPr lang="en-US" altLang="zh-CN" dirty="0"/>
              <a:t>E(.)</a:t>
            </a:r>
            <a:r>
              <a:rPr lang="zh-CN" altLang="en-US" dirty="0"/>
              <a:t> 、</a:t>
            </a:r>
            <a:r>
              <a:rPr lang="en-US" altLang="zh-CN" dirty="0"/>
              <a:t>D(.)</a:t>
            </a:r>
            <a:r>
              <a:rPr lang="zh-CN" altLang="en-US" dirty="0"/>
              <a:t> 、</a:t>
            </a:r>
            <a:r>
              <a:rPr lang="en-US" altLang="zh-CN" dirty="0"/>
              <a:t>K</a:t>
            </a:r>
            <a:r>
              <a:rPr lang="zh-CN" altLang="en-US" dirty="0"/>
              <a:t> 。请给出发送方、接收方保证报文信息机密</a:t>
            </a:r>
            <a:br>
              <a:rPr lang="zh-CN" altLang="en-US" dirty="0"/>
            </a:br>
            <a:r>
              <a:rPr lang="zh-CN" altLang="en-US" dirty="0"/>
              <a:t>性和完整性的机制（或过程）。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17" y="571386"/>
            <a:ext cx="8791784" cy="571522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关于复习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过一遍教材</a:t>
            </a:r>
            <a:r>
              <a:rPr lang="en-US" altLang="zh-CN" dirty="0"/>
              <a:t>/ppt</a:t>
            </a:r>
            <a:endParaRPr lang="en-US" altLang="zh-CN" dirty="0"/>
          </a:p>
          <a:p>
            <a:r>
              <a:rPr lang="zh-CN" altLang="en-US" dirty="0"/>
              <a:t>对照复习提纲掌握好重点内容</a:t>
            </a:r>
            <a:endParaRPr lang="en-US" altLang="zh-CN" dirty="0"/>
          </a:p>
          <a:p>
            <a:r>
              <a:rPr lang="zh-CN" altLang="en-US" dirty="0"/>
              <a:t>作业题、小测题</a:t>
            </a:r>
            <a:endParaRPr lang="en-US" altLang="zh-CN" dirty="0"/>
          </a:p>
          <a:p>
            <a:r>
              <a:rPr lang="zh-CN" altLang="en-US" dirty="0"/>
              <a:t>某些不可名状的题目</a:t>
            </a:r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关于考试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考试时间</a:t>
            </a:r>
            <a:r>
              <a:rPr lang="en-US" altLang="zh-CN" dirty="0"/>
              <a:t>: 2022 </a:t>
            </a:r>
            <a:r>
              <a:rPr lang="zh-CN" altLang="en-US" dirty="0"/>
              <a:t>年 </a:t>
            </a:r>
            <a:r>
              <a:rPr lang="en-US" altLang="zh-CN" dirty="0"/>
              <a:t>1 </a:t>
            </a:r>
            <a:r>
              <a:rPr lang="zh-CN" altLang="en-US" dirty="0"/>
              <a:t>月 </a:t>
            </a:r>
            <a:r>
              <a:rPr lang="en-US" altLang="zh-CN" dirty="0"/>
              <a:t>16 </a:t>
            </a:r>
            <a:r>
              <a:rPr lang="zh-CN" altLang="en-US" dirty="0"/>
              <a:t>日 </a:t>
            </a:r>
            <a:r>
              <a:rPr lang="en-US" altLang="zh-CN" dirty="0"/>
              <a:t>(</a:t>
            </a:r>
            <a:r>
              <a:rPr lang="zh-CN" altLang="en-US" dirty="0"/>
              <a:t>周日</a:t>
            </a:r>
            <a:r>
              <a:rPr lang="en-US" altLang="zh-CN" dirty="0"/>
              <a:t>) 14:30 ~ 16:30 </a:t>
            </a:r>
            <a:endParaRPr lang="en-US" altLang="zh-CN" dirty="0"/>
          </a:p>
          <a:p>
            <a:r>
              <a:rPr lang="zh-CN" altLang="en-US" dirty="0"/>
              <a:t>考试地点</a:t>
            </a:r>
            <a:r>
              <a:rPr lang="en-US" altLang="zh-CN" dirty="0"/>
              <a:t>: 3C101, 3C102 (</a:t>
            </a:r>
            <a:r>
              <a:rPr lang="zh-CN" altLang="en-US" dirty="0"/>
              <a:t>考场座位表考前会发到课程群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zh-CN" altLang="en-US" dirty="0"/>
              <a:t>考试形式</a:t>
            </a:r>
            <a:r>
              <a:rPr lang="en-US" altLang="zh-CN" dirty="0"/>
              <a:t>: </a:t>
            </a:r>
            <a:r>
              <a:rPr lang="zh-CN" altLang="en-US" dirty="0"/>
              <a:t>半开卷，不允许使用计算器</a:t>
            </a:r>
            <a:endParaRPr lang="en-US" altLang="zh-CN" dirty="0"/>
          </a:p>
          <a:p>
            <a:r>
              <a:rPr lang="zh-CN" altLang="en-US" dirty="0"/>
              <a:t>考试范围</a:t>
            </a:r>
            <a:r>
              <a:rPr lang="en-US" altLang="zh-CN" dirty="0"/>
              <a:t>: </a:t>
            </a:r>
            <a:r>
              <a:rPr lang="zh-CN" altLang="en-US" dirty="0"/>
              <a:t>教材</a:t>
            </a:r>
            <a:r>
              <a:rPr lang="en-US" altLang="zh-CN" dirty="0"/>
              <a:t>《</a:t>
            </a:r>
            <a:r>
              <a:rPr lang="zh-CN" altLang="en-US" dirty="0"/>
              <a:t>计算机网络</a:t>
            </a:r>
            <a:r>
              <a:rPr lang="en-US" altLang="zh-CN" dirty="0"/>
              <a:t>: </a:t>
            </a:r>
            <a:r>
              <a:rPr lang="zh-CN" altLang="en-US" dirty="0"/>
              <a:t>自顶向下方法（第七版）</a:t>
            </a:r>
            <a:r>
              <a:rPr lang="en-US" altLang="zh-CN" dirty="0"/>
              <a:t>》4-8</a:t>
            </a:r>
            <a:r>
              <a:rPr lang="zh-CN" altLang="en-US" dirty="0"/>
              <a:t>章</a:t>
            </a:r>
            <a:endParaRPr lang="en-US" altLang="zh-CN" dirty="0"/>
          </a:p>
          <a:p>
            <a:r>
              <a:rPr lang="zh-CN" altLang="en-US" dirty="0"/>
              <a:t>考试题型</a:t>
            </a:r>
            <a:r>
              <a:rPr lang="en-US" altLang="zh-CN" dirty="0"/>
              <a:t>: </a:t>
            </a:r>
            <a:r>
              <a:rPr lang="zh-CN" altLang="en-US" dirty="0"/>
              <a:t>填空题、选择题、简答题、计算题 </a:t>
            </a:r>
            <a:endParaRPr lang="en-US" altLang="zh-CN" dirty="0"/>
          </a:p>
          <a:p>
            <a:r>
              <a:rPr lang="zh-CN" altLang="en-US" dirty="0"/>
              <a:t>成绩占比</a:t>
            </a:r>
            <a:r>
              <a:rPr lang="en-US" altLang="zh-CN" dirty="0"/>
              <a:t>: </a:t>
            </a:r>
            <a:r>
              <a:rPr lang="zh-CN" altLang="en-US" dirty="0"/>
              <a:t>期末考试成绩占课程总成绩的</a:t>
            </a:r>
            <a:r>
              <a:rPr lang="en-US" altLang="zh-CN" dirty="0"/>
              <a:t>25%</a:t>
            </a:r>
            <a:endParaRPr lang="en-US" altLang="zh-CN" dirty="0"/>
          </a:p>
          <a:p>
            <a:r>
              <a:rPr lang="zh-CN" altLang="en-US" dirty="0"/>
              <a:t>答题提醒</a:t>
            </a:r>
            <a:r>
              <a:rPr lang="en-US" altLang="zh-CN" dirty="0"/>
              <a:t>:</a:t>
            </a:r>
            <a:r>
              <a:rPr lang="zh-CN" altLang="en-US" dirty="0"/>
              <a:t>答案不要写得太乱太分散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228601"/>
            <a:ext cx="7772400" cy="773113"/>
          </a:xfrm>
        </p:spPr>
        <p:txBody>
          <a:bodyPr/>
          <a:lstStyle/>
          <a:p>
            <a:r>
              <a:rPr lang="zh-CN" altLang="en-US">
                <a:latin typeface="楷体_GB2312" pitchFamily="49" charset="-122"/>
                <a:ea typeface="楷体_GB2312" pitchFamily="49" charset="-122"/>
              </a:rPr>
              <a:t>循环冗余校验（</a:t>
            </a:r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CRC</a:t>
            </a:r>
            <a:r>
              <a:rPr lang="zh-CN" altLang="en-US"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endParaRPr lang="zh-CN" altLang="en-US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3" y="1176338"/>
            <a:ext cx="8178800" cy="5060950"/>
          </a:xfrm>
        </p:spPr>
        <p:txBody>
          <a:bodyPr/>
          <a:lstStyle/>
          <a:p>
            <a:pPr algn="just"/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CRC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是一种多项式编码，它将一个位串看成是某个一元多项式的系数，如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1011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看成是一元多项式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400" baseline="30000"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 + X + 1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的系数</a:t>
            </a:r>
            <a:endParaRPr lang="zh-CN" altLang="en-US" sz="2400"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/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信息多项式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M(x)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：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由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个信息比特为系数构成的多项式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/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冗余多项式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R(x)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：由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个冗余比特为系数构成的多项式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/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码多项式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T(x)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：在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个信息比特后加上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个冗余比特构成的码字所对应的多项式，表达式为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T(x) = x</a:t>
            </a:r>
            <a:r>
              <a:rPr lang="en-US" altLang="zh-CN" sz="2400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·M(x) + R(x)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生成多项式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G(x)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：双方确定用来计算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R(x)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的一个多项式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编码方法：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R(x) = x</a:t>
            </a:r>
            <a:r>
              <a:rPr lang="en-US" altLang="zh-CN" sz="2400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·M(x) ÷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G(x) 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的余式（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减法运算定义为异或操作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/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检验方法：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若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T(x)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÷G(x)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的余式为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，判定传输正确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/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CRC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码检错能力极强，可用硬件实现，是链路层上应用最广泛的检错码</a:t>
            </a: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>
              <a:buFont typeface="ZapfDingbats" pitchFamily="82" charset="2"/>
              <a:buNone/>
            </a:pP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2" descr="525 CRC Exampl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6" y="1120775"/>
            <a:ext cx="358616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Rectangle 3"/>
          <p:cNvSpPr>
            <a:spLocks noGrp="1" noChangeArrowheads="1"/>
          </p:cNvSpPr>
          <p:nvPr>
            <p:ph type="title"/>
          </p:nvPr>
        </p:nvSpPr>
        <p:spPr>
          <a:xfrm>
            <a:off x="2057400" y="149225"/>
            <a:ext cx="7772400" cy="827088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CRC</a:t>
            </a:r>
            <a:r>
              <a:rPr lang="zh-CN" altLang="en-US" sz="3600">
                <a:ea typeface="宋体" panose="02010600030101010101" pitchFamily="2" charset="-122"/>
              </a:rPr>
              <a:t>举例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506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998664" y="1063625"/>
            <a:ext cx="4281487" cy="5099050"/>
          </a:xfrm>
        </p:spPr>
        <p:txBody>
          <a:bodyPr/>
          <a:lstStyle/>
          <a:p>
            <a:pPr>
              <a:buFont typeface="ZapfDingbats" pitchFamily="82" charset="2"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例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取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</a:rPr>
              <a:t>G(X) = X</a:t>
            </a:r>
            <a:r>
              <a:rPr lang="en-US" altLang="zh-CN" sz="2400" baseline="30000" dirty="0"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</a:rPr>
              <a:t> + 1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zh-CN" altLang="zh-CN" sz="2400" dirty="0">
                <a:latin typeface="Times New Roman" panose="02020603050405020304" pitchFamily="18" charset="0"/>
                <a:ea typeface="楷体_GB2312" pitchFamily="49" charset="-122"/>
              </a:rPr>
              <a:t>对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信息比特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</a:rPr>
              <a:t>101110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计算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</a:rPr>
              <a:t>CRC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码。</a:t>
            </a:r>
            <a:endParaRPr lang="en-US" altLang="zh-CN" sz="2400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ZapfDingbats" pitchFamily="82" charset="2"/>
              <a:buNone/>
              <a:defRPr/>
            </a:pPr>
            <a:r>
              <a:rPr lang="zh-CN" altLang="en-US" sz="2400" dirty="0">
                <a:solidFill>
                  <a:schemeClr val="accent6"/>
                </a:solidFill>
                <a:latin typeface="Times New Roman" panose="02020603050405020304" pitchFamily="18" charset="0"/>
                <a:ea typeface="楷体_GB2312" pitchFamily="49" charset="-122"/>
              </a:rPr>
              <a:t>解答：</a:t>
            </a:r>
            <a:endParaRPr lang="en-US" altLang="zh-CN" sz="2400" dirty="0">
              <a:solidFill>
                <a:schemeClr val="accent6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</a:rPr>
              <a:t>101110</a:t>
            </a:r>
            <a:r>
              <a:rPr lang="en-US" altLang="zh-CN" sz="2400" u="sng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000 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</a:rPr>
              <a:t>÷1001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的余式为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</a:rPr>
              <a:t>R=011 (CRC code)</a:t>
            </a:r>
            <a:endParaRPr lang="en-US" altLang="zh-CN" sz="2400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码字：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</a:rPr>
              <a:t>101110</a:t>
            </a:r>
            <a:r>
              <a:rPr lang="en-US" altLang="zh-CN" sz="2400" u="sng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011</a:t>
            </a:r>
            <a:endParaRPr lang="en-US" altLang="zh-CN" sz="2400" u="sng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defRPr/>
            </a:pPr>
            <a:endParaRPr lang="en-US" altLang="zh-CN" sz="1200" u="sng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defRPr/>
            </a:pPr>
            <a:r>
              <a:rPr lang="zh-CN" altLang="en-US" sz="2400" dirty="0">
                <a:ea typeface="宋体" panose="02010600030101010101" pitchFamily="2" charset="-122"/>
              </a:rPr>
              <a:t>注意补</a:t>
            </a:r>
            <a:r>
              <a:rPr lang="en-US" altLang="zh-CN" sz="2400" dirty="0"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ea typeface="宋体" panose="02010600030101010101" pitchFamily="2" charset="-122"/>
              </a:rPr>
              <a:t>位数：</a:t>
            </a:r>
            <a:r>
              <a:rPr lang="en-US" altLang="zh-CN" sz="2400" dirty="0">
                <a:ea typeface="宋体" panose="02010600030101010101" pitchFamily="2" charset="-122"/>
              </a:rPr>
              <a:t>G</a:t>
            </a:r>
            <a:r>
              <a:rPr lang="zh-CN" altLang="en-US" sz="2400" dirty="0">
                <a:ea typeface="宋体" panose="02010600030101010101" pitchFamily="2" charset="-122"/>
              </a:rPr>
              <a:t>的位数</a:t>
            </a:r>
            <a:r>
              <a:rPr lang="en-US" altLang="zh-CN" sz="2400" dirty="0">
                <a:ea typeface="宋体" panose="02010600030101010101" pitchFamily="2" charset="-122"/>
              </a:rPr>
              <a:t>-1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sz="2400" dirty="0">
                <a:ea typeface="宋体" panose="02010600030101010101" pitchFamily="2" charset="-122"/>
              </a:rPr>
              <a:t>模</a:t>
            </a:r>
            <a:r>
              <a:rPr lang="en-US" altLang="zh-CN" sz="2400" dirty="0"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ea typeface="宋体" panose="02010600030101010101" pitchFamily="2" charset="-122"/>
              </a:rPr>
              <a:t>运算：按位异或</a:t>
            </a:r>
            <a:r>
              <a:rPr lang="en-US" altLang="zh-CN" sz="2400" dirty="0">
                <a:ea typeface="宋体" panose="02010600030101010101" pitchFamily="2" charset="-122"/>
              </a:rPr>
              <a:t>XOR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4102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考虑</a:t>
            </a:r>
            <a:r>
              <a:rPr lang="en-US" altLang="zh-CN" dirty="0"/>
              <a:t>5</a:t>
            </a:r>
            <a:r>
              <a:rPr lang="zh-CN" altLang="en-US" dirty="0"/>
              <a:t>比特生成多项式，</a:t>
            </a:r>
            <a:r>
              <a:rPr lang="en-US" altLang="zh-CN" dirty="0"/>
              <a:t>G=10011</a:t>
            </a:r>
            <a:r>
              <a:rPr lang="zh-CN" altLang="en-US" dirty="0"/>
              <a:t>，并假设</a:t>
            </a:r>
            <a:r>
              <a:rPr lang="en-US" altLang="zh-CN" dirty="0"/>
              <a:t>D</a:t>
            </a:r>
            <a:r>
              <a:rPr lang="zh-CN" altLang="en-US" dirty="0"/>
              <a:t>的值为</a:t>
            </a:r>
            <a:r>
              <a:rPr lang="en-US" altLang="zh-CN" dirty="0"/>
              <a:t>1010101010</a:t>
            </a:r>
            <a:r>
              <a:rPr lang="zh-CN" altLang="en-US" dirty="0"/>
              <a:t>。</a:t>
            </a:r>
            <a:r>
              <a:rPr lang="en-US" altLang="zh-CN" dirty="0"/>
              <a:t>R</a:t>
            </a:r>
            <a:r>
              <a:rPr lang="zh-CN" altLang="en-US" dirty="0"/>
              <a:t>的值是什么？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37846" y="3622431"/>
            <a:ext cx="10328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1010101010 </a:t>
            </a:r>
            <a:r>
              <a:rPr lang="zh-CN" altLang="en-US" sz="2400" dirty="0"/>
              <a:t>后加上 </a:t>
            </a:r>
            <a:r>
              <a:rPr lang="en-US" altLang="zh-CN" sz="2400" dirty="0"/>
              <a:t>4 </a:t>
            </a:r>
            <a:r>
              <a:rPr lang="zh-CN" altLang="en-US" sz="2400" dirty="0"/>
              <a:t>个 </a:t>
            </a:r>
            <a:r>
              <a:rPr lang="en-US" altLang="zh-CN" sz="2400" dirty="0"/>
              <a:t>0 </a:t>
            </a:r>
            <a:r>
              <a:rPr lang="zh-CN" altLang="en-US" sz="2400" dirty="0"/>
              <a:t>进⾏模 </a:t>
            </a:r>
            <a:r>
              <a:rPr lang="en-US" altLang="zh-CN" sz="2400" dirty="0"/>
              <a:t>2 </a:t>
            </a:r>
            <a:r>
              <a:rPr lang="zh-CN" altLang="en-US" sz="2400" dirty="0"/>
              <a:t>除法，得到 </a:t>
            </a:r>
            <a:r>
              <a:rPr lang="en-US" altLang="zh-CN" sz="2400" dirty="0"/>
              <a:t>10 1101 1100</a:t>
            </a:r>
            <a:r>
              <a:rPr lang="zh-CN" altLang="en-US" sz="2400" dirty="0"/>
              <a:t>，余数 </a:t>
            </a:r>
            <a:r>
              <a:rPr lang="en-US" altLang="zh-CN" sz="2400" dirty="0"/>
              <a:t>R = 0100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/>
              <a:t>P23-P25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473"/>
            <a:ext cx="11292961" cy="2590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008" y="3258051"/>
            <a:ext cx="5411300" cy="3695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41594"/>
            <a:ext cx="10515600" cy="4351338"/>
          </a:xfrm>
        </p:spPr>
        <p:txBody>
          <a:bodyPr/>
          <a:lstStyle/>
          <a:p>
            <a:r>
              <a:rPr lang="zh-CN" altLang="en-US" dirty="0"/>
              <a:t>冲突域 ：在以太⽹中，如果某个 </a:t>
            </a:r>
            <a:r>
              <a:rPr lang="en-US" altLang="zh-CN" dirty="0"/>
              <a:t>CSMA/CD ⽹</a:t>
            </a:r>
            <a:r>
              <a:rPr lang="zh-CN" altLang="en-US" dirty="0"/>
              <a:t>络上的两台计算机在同时通信时会发⽣冲突，那么这个 </a:t>
            </a:r>
            <a:r>
              <a:rPr lang="en-US" altLang="zh-CN" dirty="0"/>
              <a:t>CSMA/CD ⽹</a:t>
            </a:r>
            <a:r>
              <a:rPr lang="zh-CN" altLang="en-US" dirty="0"/>
              <a:t>络就是⼀个冲突域。冲突域是在同⼀个⽹络上两个⽐特同时进⾏传输则会产⽣ 冲突；</a:t>
            </a:r>
            <a:endParaRPr lang="en-US" altLang="zh-CN" dirty="0"/>
          </a:p>
          <a:p>
            <a:r>
              <a:rPr lang="zh-CN" altLang="en-US" dirty="0"/>
              <a:t>集线器：将接受到的数据以⼴播的形式发出，它的所有端⼝为⼀个冲突域</a:t>
            </a:r>
            <a:endParaRPr lang="en-US" altLang="zh-CN" dirty="0"/>
          </a:p>
          <a:p>
            <a:r>
              <a:rPr lang="zh-CN" altLang="en-US" dirty="0"/>
              <a:t>交换机：可以利⽤物理地址进⾏选路，可以避免冲突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3263" y="217489"/>
            <a:ext cx="8331200" cy="827087"/>
          </a:xfrm>
        </p:spPr>
        <p:txBody>
          <a:bodyPr>
            <a:normAutofit fontScale="90000"/>
          </a:bodyPr>
          <a:lstStyle/>
          <a:p>
            <a:r>
              <a:rPr lang="zh-CN" altLang="en-US">
                <a:latin typeface="Times New Roman" panose="02020603050405020304" pitchFamily="18" charset="0"/>
                <a:ea typeface="楷体_GB2312" pitchFamily="49" charset="-122"/>
              </a:rPr>
              <a:t>讨论：共享式</a:t>
            </a:r>
            <a:r>
              <a:rPr lang="zh-CN" altLang="en-US">
                <a:ea typeface="楷体_GB2312" pitchFamily="49" charset="-122"/>
              </a:rPr>
              <a:t>以太网和交换式以太网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209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916113" y="1176338"/>
            <a:ext cx="4064000" cy="4883150"/>
          </a:xfrm>
        </p:spPr>
        <p:txBody>
          <a:bodyPr/>
          <a:lstStyle/>
          <a:p>
            <a:r>
              <a:rPr lang="zh-CN" altLang="en-US">
                <a:latin typeface="Times New Roman" panose="02020603050405020304" pitchFamily="18" charset="0"/>
                <a:ea typeface="楷体_GB2312" pitchFamily="49" charset="-122"/>
              </a:rPr>
              <a:t>共享式以太网：</a:t>
            </a:r>
            <a:endParaRPr lang="en-US" altLang="zh-CN">
              <a:latin typeface="Times New Roman" panose="02020603050405020304" pitchFamily="18" charset="0"/>
              <a:ea typeface="楷体_GB2312" pitchFamily="49" charset="-122"/>
            </a:endParaRPr>
          </a:p>
          <a:p>
            <a:pPr lvl="1"/>
            <a:r>
              <a:rPr lang="zh-CN" altLang="en-US" sz="2200">
                <a:latin typeface="Times New Roman" panose="02020603050405020304" pitchFamily="18" charset="0"/>
                <a:ea typeface="楷体_GB2312" pitchFamily="49" charset="-122"/>
              </a:rPr>
              <a:t>集线器的所有端口位于同一个冲突域</a:t>
            </a:r>
            <a:endParaRPr lang="en-US" altLang="zh-CN" sz="2200">
              <a:latin typeface="Times New Roman" panose="02020603050405020304" pitchFamily="18" charset="0"/>
              <a:ea typeface="楷体_GB2312" pitchFamily="49" charset="-122"/>
            </a:endParaRPr>
          </a:p>
          <a:p>
            <a:pPr lvl="1"/>
            <a:r>
              <a:rPr lang="zh-CN" altLang="en-US" sz="2200">
                <a:latin typeface="Times New Roman" panose="02020603050405020304" pitchFamily="18" charset="0"/>
                <a:ea typeface="楷体_GB2312" pitchFamily="49" charset="-122"/>
              </a:rPr>
              <a:t>任一时刻最多只允许一个主机发送</a:t>
            </a:r>
            <a:endParaRPr lang="en-US" altLang="zh-CN" sz="2200">
              <a:latin typeface="楷体_GB2312" pitchFamily="49" charset="-122"/>
              <a:ea typeface="楷体_GB2312" pitchFamily="49" charset="-122"/>
            </a:endParaRPr>
          </a:p>
          <a:p>
            <a:pPr lvl="1"/>
            <a:r>
              <a:rPr lang="zh-CN" altLang="en-US" sz="2200">
                <a:latin typeface="楷体_GB2312" pitchFamily="49" charset="-122"/>
                <a:ea typeface="楷体_GB2312" pitchFamily="49" charset="-122"/>
              </a:rPr>
              <a:t>网络规模（节点数量）与网络性能的矛盾无法解决</a:t>
            </a:r>
            <a:endParaRPr lang="en-US" altLang="zh-CN" sz="2200">
              <a:latin typeface="楷体_GB2312" pitchFamily="49" charset="-122"/>
              <a:ea typeface="楷体_GB2312" pitchFamily="49" charset="-122"/>
            </a:endParaRPr>
          </a:p>
          <a:p>
            <a:pPr lvl="1"/>
            <a:endParaRPr lang="zh-CN" altLang="en-US" sz="12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2100" name="内容占位符 3"/>
          <p:cNvSpPr>
            <a:spLocks noGrp="1"/>
          </p:cNvSpPr>
          <p:nvPr>
            <p:ph sz="half" idx="2"/>
          </p:nvPr>
        </p:nvSpPr>
        <p:spPr>
          <a:xfrm>
            <a:off x="6313489" y="1176338"/>
            <a:ext cx="3806825" cy="4673600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交换式以太网：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 sz="2200">
                <a:ea typeface="宋体" panose="02010600030101010101" pitchFamily="2" charset="-122"/>
              </a:rPr>
              <a:t>交换机的每个端口为一个冲突域</a:t>
            </a:r>
            <a:endParaRPr lang="en-US" altLang="zh-CN" sz="2200">
              <a:ea typeface="宋体" panose="02010600030101010101" pitchFamily="2" charset="-122"/>
            </a:endParaRPr>
          </a:p>
          <a:p>
            <a:pPr lvl="1"/>
            <a:r>
              <a:rPr lang="zh-CN" altLang="en-US" sz="2200">
                <a:ea typeface="宋体" panose="02010600030101010101" pitchFamily="2" charset="-122"/>
              </a:rPr>
              <a:t>多对端口可以同时通信</a:t>
            </a:r>
            <a:endParaRPr lang="en-US" altLang="zh-CN" sz="2200">
              <a:ea typeface="宋体" panose="02010600030101010101" pitchFamily="2" charset="-122"/>
            </a:endParaRPr>
          </a:p>
          <a:p>
            <a:pPr lvl="1"/>
            <a:r>
              <a:rPr lang="zh-CN" altLang="en-US" sz="2000">
                <a:solidFill>
                  <a:srgbClr val="FF0000"/>
                </a:solidFill>
                <a:ea typeface="楷体_GB2312" pitchFamily="49" charset="-122"/>
              </a:rPr>
              <a:t>网络的集合带宽</a:t>
            </a:r>
            <a:r>
              <a:rPr lang="en-US" altLang="zh-CN" sz="2000">
                <a:solidFill>
                  <a:srgbClr val="FF0000"/>
                </a:solidFill>
                <a:ea typeface="楷体_GB2312" pitchFamily="49" charset="-122"/>
              </a:rPr>
              <a:t>=</a:t>
            </a:r>
            <a:r>
              <a:rPr lang="zh-CN" altLang="en-US" sz="2000">
                <a:solidFill>
                  <a:srgbClr val="FF0000"/>
                </a:solidFill>
                <a:ea typeface="楷体_GB2312" pitchFamily="49" charset="-122"/>
              </a:rPr>
              <a:t>各个端口的带宽之和</a:t>
            </a:r>
            <a:endParaRPr lang="en-US" altLang="zh-CN" sz="2000">
              <a:solidFill>
                <a:srgbClr val="FF0000"/>
              </a:solidFill>
              <a:ea typeface="楷体_GB2312" pitchFamily="49" charset="-122"/>
            </a:endParaRPr>
          </a:p>
          <a:p>
            <a:pPr lvl="1"/>
            <a:r>
              <a:rPr lang="zh-CN" altLang="en-US" sz="2000">
                <a:ea typeface="楷体_GB2312" pitchFamily="49" charset="-122"/>
              </a:rPr>
              <a:t>从根本上解决了网络规模与网络性能的矛盾</a:t>
            </a:r>
            <a:endParaRPr lang="zh-CN" altLang="en-US" sz="2000">
              <a:solidFill>
                <a:srgbClr val="FF0000"/>
              </a:solidFill>
              <a:ea typeface="楷体_GB2312" pitchFamily="49" charset="-122"/>
            </a:endParaRPr>
          </a:p>
          <a:p>
            <a:pPr lvl="1"/>
            <a:endParaRPr lang="zh-CN" altLang="en-US" sz="2200">
              <a:ea typeface="宋体" panose="02010600030101010101" pitchFamily="2" charset="-122"/>
            </a:endParaRPr>
          </a:p>
        </p:txBody>
      </p:sp>
      <p:grpSp>
        <p:nvGrpSpPr>
          <p:cNvPr id="132101" name="Group 4"/>
          <p:cNvGrpSpPr/>
          <p:nvPr/>
        </p:nvGrpSpPr>
        <p:grpSpPr bwMode="auto">
          <a:xfrm>
            <a:off x="2946401" y="4144963"/>
            <a:ext cx="2525713" cy="1936750"/>
            <a:chOff x="1234" y="2136"/>
            <a:chExt cx="2512" cy="1982"/>
          </a:xfrm>
        </p:grpSpPr>
        <p:sp>
          <p:nvSpPr>
            <p:cNvPr id="132103" name="Rectangle 5"/>
            <p:cNvSpPr>
              <a:spLocks noChangeArrowheads="1"/>
            </p:cNvSpPr>
            <p:nvPr/>
          </p:nvSpPr>
          <p:spPr bwMode="auto">
            <a:xfrm>
              <a:off x="2304" y="307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  <a:contourClr>
                <a:schemeClr val="hlink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aphicFrame>
          <p:nvGraphicFramePr>
            <p:cNvPr id="132104" name="Object 6"/>
            <p:cNvGraphicFramePr>
              <a:graphicFrameLocks noChangeAspect="1"/>
            </p:cNvGraphicFramePr>
            <p:nvPr/>
          </p:nvGraphicFramePr>
          <p:xfrm>
            <a:off x="2299" y="2136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" name="Clip" r:id="rId1" imgW="1307465" imgH="1083945" progId="MS_ClipArt_Gallery.2">
                    <p:embed/>
                  </p:oleObj>
                </mc:Choice>
                <mc:Fallback>
                  <p:oleObj name="Clip" r:id="rId1" imgW="1307465" imgH="1083945" progId="MS_ClipArt_Gallery.2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9" y="2136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2105" name="Object 7"/>
            <p:cNvGraphicFramePr>
              <a:graphicFrameLocks noChangeAspect="1"/>
            </p:cNvGraphicFramePr>
            <p:nvPr/>
          </p:nvGraphicFramePr>
          <p:xfrm>
            <a:off x="2322" y="3790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" name="Clip" r:id="rId3" imgW="1307465" imgH="1083945" progId="MS_ClipArt_Gallery.2">
                    <p:embed/>
                  </p:oleObj>
                </mc:Choice>
                <mc:Fallback>
                  <p:oleObj name="Clip" r:id="rId3" imgW="1307465" imgH="1083945" progId="MS_ClipArt_Gallery.2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2" y="3790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2106" name="Object 8"/>
            <p:cNvGraphicFramePr>
              <a:graphicFrameLocks noChangeAspect="1"/>
            </p:cNvGraphicFramePr>
            <p:nvPr/>
          </p:nvGraphicFramePr>
          <p:xfrm>
            <a:off x="3361" y="2889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" name="Clip" r:id="rId4" imgW="1307465" imgH="1083945" progId="MS_ClipArt_Gallery.2">
                    <p:embed/>
                  </p:oleObj>
                </mc:Choice>
                <mc:Fallback>
                  <p:oleObj name="Clip" r:id="rId4" imgW="1307465" imgH="1083945" progId="MS_ClipArt_Gallery.2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1" y="2889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2107" name="Object 9"/>
            <p:cNvGraphicFramePr>
              <a:graphicFrameLocks noChangeAspect="1"/>
            </p:cNvGraphicFramePr>
            <p:nvPr/>
          </p:nvGraphicFramePr>
          <p:xfrm>
            <a:off x="1234" y="2897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" name="Clip" r:id="rId5" imgW="1307465" imgH="1083945" progId="MS_ClipArt_Gallery.2">
                    <p:embed/>
                  </p:oleObj>
                </mc:Choice>
                <mc:Fallback>
                  <p:oleObj name="Clip" r:id="rId5" imgW="1307465" imgH="1083945" progId="MS_ClipArt_Gallery.2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4" y="2897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108" name="Rectangle 10"/>
            <p:cNvSpPr>
              <a:spLocks noChangeArrowheads="1"/>
            </p:cNvSpPr>
            <p:nvPr/>
          </p:nvSpPr>
          <p:spPr bwMode="auto">
            <a:xfrm>
              <a:off x="1596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32109" name="Rectangle 11"/>
            <p:cNvSpPr>
              <a:spLocks noChangeArrowheads="1"/>
            </p:cNvSpPr>
            <p:nvPr/>
          </p:nvSpPr>
          <p:spPr bwMode="auto">
            <a:xfrm>
              <a:off x="3291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32110" name="Rectangle 12"/>
            <p:cNvSpPr>
              <a:spLocks noChangeArrowheads="1"/>
            </p:cNvSpPr>
            <p:nvPr/>
          </p:nvSpPr>
          <p:spPr bwMode="auto">
            <a:xfrm>
              <a:off x="2480" y="2458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32111" name="Rectangle 13"/>
            <p:cNvSpPr>
              <a:spLocks noChangeArrowheads="1"/>
            </p:cNvSpPr>
            <p:nvPr/>
          </p:nvSpPr>
          <p:spPr bwMode="auto">
            <a:xfrm>
              <a:off x="2486" y="3649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32112" name="Line 14"/>
            <p:cNvSpPr>
              <a:spLocks noChangeShapeType="1"/>
            </p:cNvSpPr>
            <p:nvPr/>
          </p:nvSpPr>
          <p:spPr bwMode="auto">
            <a:xfrm>
              <a:off x="1712" y="3042"/>
              <a:ext cx="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2113" name="Line 15"/>
            <p:cNvSpPr>
              <a:spLocks noChangeShapeType="1"/>
            </p:cNvSpPr>
            <p:nvPr/>
          </p:nvSpPr>
          <p:spPr bwMode="auto">
            <a:xfrm>
              <a:off x="2515" y="2612"/>
              <a:ext cx="0" cy="3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2114" name="Line 16"/>
            <p:cNvSpPr>
              <a:spLocks noChangeShapeType="1"/>
            </p:cNvSpPr>
            <p:nvPr/>
          </p:nvSpPr>
          <p:spPr bwMode="auto">
            <a:xfrm flipH="1">
              <a:off x="2637" y="3042"/>
              <a:ext cx="6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2115" name="Line 17"/>
            <p:cNvSpPr>
              <a:spLocks noChangeShapeType="1"/>
            </p:cNvSpPr>
            <p:nvPr/>
          </p:nvSpPr>
          <p:spPr bwMode="auto">
            <a:xfrm flipV="1">
              <a:off x="2515" y="3131"/>
              <a:ext cx="8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2116" name="Text Box 18"/>
            <p:cNvSpPr txBox="1">
              <a:spLocks noChangeArrowheads="1"/>
            </p:cNvSpPr>
            <p:nvPr/>
          </p:nvSpPr>
          <p:spPr bwMode="auto">
            <a:xfrm>
              <a:off x="2814" y="2665"/>
              <a:ext cx="796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ea typeface="宋体" panose="02010600030101010101" pitchFamily="2" charset="-122"/>
                </a:rPr>
                <a:t>双绞线</a:t>
              </a: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132117" name="Line 19"/>
            <p:cNvSpPr>
              <a:spLocks noChangeShapeType="1"/>
            </p:cNvSpPr>
            <p:nvPr/>
          </p:nvSpPr>
          <p:spPr bwMode="auto">
            <a:xfrm flipH="1">
              <a:off x="2969" y="2839"/>
              <a:ext cx="187" cy="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2118" name="Text Box 20"/>
            <p:cNvSpPr txBox="1">
              <a:spLocks noChangeArrowheads="1"/>
            </p:cNvSpPr>
            <p:nvPr/>
          </p:nvSpPr>
          <p:spPr bwMode="auto">
            <a:xfrm>
              <a:off x="1817" y="3297"/>
              <a:ext cx="53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hub</a:t>
              </a: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32119" name="Line 21"/>
            <p:cNvSpPr>
              <a:spLocks noChangeShapeType="1"/>
            </p:cNvSpPr>
            <p:nvPr/>
          </p:nvSpPr>
          <p:spPr bwMode="auto">
            <a:xfrm flipV="1">
              <a:off x="2053" y="3148"/>
              <a:ext cx="267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pic>
        <p:nvPicPr>
          <p:cNvPr id="132102" name="图片 22" descr="图片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4" y="4122739"/>
            <a:ext cx="2251075" cy="238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3662</Words>
  <Application>WPS 演示</Application>
  <PresentationFormat>宽屏</PresentationFormat>
  <Paragraphs>257</Paragraphs>
  <Slides>39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39</vt:i4>
      </vt:variant>
    </vt:vector>
  </HeadingPairs>
  <TitlesOfParts>
    <vt:vector size="61" baseType="lpstr">
      <vt:lpstr>Arial</vt:lpstr>
      <vt:lpstr>宋体</vt:lpstr>
      <vt:lpstr>Wingdings</vt:lpstr>
      <vt:lpstr>楷体_GB2312</vt:lpstr>
      <vt:lpstr>新宋体</vt:lpstr>
      <vt:lpstr>Times New Roman</vt:lpstr>
      <vt:lpstr>ZapfDingbats</vt:lpstr>
      <vt:lpstr>Segoe Print</vt:lpstr>
      <vt:lpstr>Comic Sans MS</vt:lpstr>
      <vt:lpstr>等线 Light</vt:lpstr>
      <vt:lpstr>等线</vt:lpstr>
      <vt:lpstr>微软雅黑</vt:lpstr>
      <vt:lpstr>Arial Unicode MS</vt:lpstr>
      <vt:lpstr>楷体_GB2312</vt:lpstr>
      <vt:lpstr>Monotype Sorts</vt:lpstr>
      <vt:lpstr>Wingdings</vt:lpstr>
      <vt:lpstr>Symbol</vt:lpstr>
      <vt:lpstr>Office 主题​​</vt:lpstr>
      <vt:lpstr>MS_ClipArt_Gallery.2</vt:lpstr>
      <vt:lpstr>MS_ClipArt_Gallery.2</vt:lpstr>
      <vt:lpstr>MS_ClipArt_Gallery.2</vt:lpstr>
      <vt:lpstr>MS_ClipArt_Gallery.2</vt:lpstr>
      <vt:lpstr>21秋计算机网络习题课</vt:lpstr>
      <vt:lpstr>第六章</vt:lpstr>
      <vt:lpstr>P5</vt:lpstr>
      <vt:lpstr>循环冗余校验（CRC）</vt:lpstr>
      <vt:lpstr>CRC举例</vt:lpstr>
      <vt:lpstr>P5</vt:lpstr>
      <vt:lpstr>P23-P25</vt:lpstr>
      <vt:lpstr>PowerPoint 演示文稿</vt:lpstr>
      <vt:lpstr>讨论：共享式以太网和交换式以太网</vt:lpstr>
      <vt:lpstr>P23</vt:lpstr>
      <vt:lpstr>P24</vt:lpstr>
      <vt:lpstr>P25</vt:lpstr>
      <vt:lpstr>P26</vt:lpstr>
      <vt:lpstr>交换机收到帧的处理过程</vt:lpstr>
      <vt:lpstr>P26</vt:lpstr>
      <vt:lpstr>第七章</vt:lpstr>
      <vt:lpstr>R7</vt:lpstr>
      <vt:lpstr>无线链路的特性</vt:lpstr>
      <vt:lpstr>无线网络的特性</vt:lpstr>
      <vt:lpstr>CSMA在多跳无线网络中作用受限</vt:lpstr>
      <vt:lpstr>R7</vt:lpstr>
      <vt:lpstr>P6</vt:lpstr>
      <vt:lpstr>不使用信道预约机制的CSMA/CA</vt:lpstr>
      <vt:lpstr>CSMA/CA与CSMA/CD的不同</vt:lpstr>
      <vt:lpstr>P6</vt:lpstr>
      <vt:lpstr>第八章</vt:lpstr>
      <vt:lpstr>P8</vt:lpstr>
      <vt:lpstr>RSA算法：生成密钥</vt:lpstr>
      <vt:lpstr>RSA算法：加密和解密 </vt:lpstr>
      <vt:lpstr>RSA算法举例</vt:lpstr>
      <vt:lpstr>P8</vt:lpstr>
      <vt:lpstr>P12</vt:lpstr>
      <vt:lpstr>网络中的通信安全</vt:lpstr>
      <vt:lpstr>手段</vt:lpstr>
      <vt:lpstr>P12</vt:lpstr>
      <vt:lpstr>补充</vt:lpstr>
      <vt:lpstr>PowerPoint 演示文稿</vt:lpstr>
      <vt:lpstr>关于复习</vt:lpstr>
      <vt:lpstr>关于考试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21秋计算机网络习题课</dc:title>
  <dc:creator>wang</dc:creator>
  <cp:lastModifiedBy>Eiffel.</cp:lastModifiedBy>
  <cp:revision>17</cp:revision>
  <dcterms:created xsi:type="dcterms:W3CDTF">2022-01-11T07:34:00Z</dcterms:created>
  <dcterms:modified xsi:type="dcterms:W3CDTF">2022-01-13T06:20:04Z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</Properties>
</file>